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0" r:id="rId2"/>
    <p:sldId id="262" r:id="rId3"/>
    <p:sldId id="263" r:id="rId4"/>
    <p:sldId id="314" r:id="rId5"/>
    <p:sldId id="315" r:id="rId6"/>
    <p:sldId id="264" r:id="rId7"/>
    <p:sldId id="281" r:id="rId8"/>
    <p:sldId id="265" r:id="rId9"/>
    <p:sldId id="269" r:id="rId10"/>
    <p:sldId id="270" r:id="rId11"/>
    <p:sldId id="274" r:id="rId12"/>
    <p:sldId id="275" r:id="rId13"/>
    <p:sldId id="276" r:id="rId14"/>
    <p:sldId id="277" r:id="rId15"/>
    <p:sldId id="278" r:id="rId16"/>
    <p:sldId id="279" r:id="rId17"/>
    <p:sldId id="285" r:id="rId18"/>
    <p:sldId id="300" r:id="rId19"/>
    <p:sldId id="290" r:id="rId20"/>
    <p:sldId id="292" r:id="rId21"/>
    <p:sldId id="295" r:id="rId22"/>
    <p:sldId id="296" r:id="rId23"/>
    <p:sldId id="297" r:id="rId24"/>
    <p:sldId id="298" r:id="rId25"/>
    <p:sldId id="299" r:id="rId26"/>
    <p:sldId id="301" r:id="rId27"/>
  </p:sldIdLst>
  <p:sldSz cx="9653588" cy="7200900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3300"/>
    <a:srgbClr val="E3A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0" autoAdjust="0"/>
    <p:restoredTop sz="94698" autoAdjust="0"/>
  </p:normalViewPr>
  <p:slideViewPr>
    <p:cSldViewPr>
      <p:cViewPr varScale="1">
        <p:scale>
          <a:sx n="70" d="100"/>
          <a:sy n="70" d="100"/>
        </p:scale>
        <p:origin x="-1686" y="-102"/>
      </p:cViewPr>
      <p:guideLst>
        <p:guide orient="horz" pos="2268"/>
        <p:guide pos="3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C9BE9E89-46A8-4B07-A474-940C285549C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8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39788" y="744538"/>
            <a:ext cx="49911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da-DK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2FBCFAC-637C-4EA1-85B0-B342E8F7A2F7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2236788"/>
            <a:ext cx="8205788" cy="1543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079875"/>
            <a:ext cx="6757988" cy="1841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A4BD2C-64D9-46AA-B947-76D4ECA6297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4466AC-D189-4C50-AD86-9980332943CC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1375" y="669925"/>
            <a:ext cx="2171700" cy="626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6275" y="669925"/>
            <a:ext cx="6362700" cy="626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8BBCC6-3346-4015-B7FF-946E2A833815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84AA06-E766-47F5-918F-0F40680EE5F5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627563"/>
            <a:ext cx="8205788" cy="1430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052763"/>
            <a:ext cx="8205788" cy="157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4F9210-0C86-438E-A4F4-8A10A323B099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2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5875" y="1223963"/>
            <a:ext cx="4267200" cy="57070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BD49B9-9DC5-4F88-9E95-E1F5685E364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8925"/>
            <a:ext cx="868838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611313"/>
            <a:ext cx="4265613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2284413"/>
            <a:ext cx="4265613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3788" y="1611313"/>
            <a:ext cx="4267200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3788" y="2284413"/>
            <a:ext cx="4267200" cy="41481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5BEFAB-D353-4F5B-B87D-8116D422B5ED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762ADF-C85B-4D3F-AE85-660D732F071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DE9DC2-975B-4CE0-8931-880320FDF32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87338"/>
            <a:ext cx="3176588" cy="1219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075" y="287338"/>
            <a:ext cx="5395913" cy="61452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600" y="1506538"/>
            <a:ext cx="3176588" cy="4926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E3A7B8-E2A4-4C4B-ABE6-934D38F7B7DC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300" y="5040313"/>
            <a:ext cx="5792788" cy="5953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92300" y="642938"/>
            <a:ext cx="5792788" cy="4321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92300" y="5635625"/>
            <a:ext cx="5792788" cy="8445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FAA49C-F276-4838-9F12-81472F65E26E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hjemmeside horisontal øverst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652000" cy="7200900"/>
          </a:xfrm>
          <a:prstGeom prst="rect">
            <a:avLst/>
          </a:prstGeom>
          <a:noFill/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08063" y="4537075"/>
            <a:ext cx="1730375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6295" tIns="48148" rIns="96295" bIns="48148">
            <a:spAutoFit/>
          </a:bodyPr>
          <a:lstStyle/>
          <a:p>
            <a:pPr algn="r" defTabSz="963613">
              <a:spcBef>
                <a:spcPct val="50000"/>
              </a:spcBef>
            </a:pPr>
            <a:endParaRPr lang="en-US" sz="15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15888" y="1081088"/>
            <a:ext cx="77311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>
            <a:lvl1pPr algn="ctr" defTabSz="963613">
              <a:defRPr sz="15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E2D7FCBD-BFC1-4F2C-BF7F-6EE4D0542E98}" type="slidenum">
              <a:rPr lang="da-DK"/>
              <a:pPr/>
              <a:t>‹#›</a:t>
            </a:fld>
            <a:endParaRPr 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6275" y="1223963"/>
            <a:ext cx="8686800" cy="570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95" tIns="48148" rIns="96295" bIns="48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1. Overskrift</a:t>
            </a:r>
          </a:p>
          <a:p>
            <a:pPr lvl="1"/>
            <a:r>
              <a:rPr lang="da-DK" smtClean="0"/>
              <a:t>2. Overskrift</a:t>
            </a:r>
          </a:p>
          <a:p>
            <a:pPr lvl="2"/>
            <a:r>
              <a:rPr lang="da-DK" smtClean="0"/>
              <a:t>3. Overskrift</a:t>
            </a:r>
          </a:p>
          <a:p>
            <a:pPr lvl="3"/>
            <a:r>
              <a:rPr lang="da-DK" smtClean="0"/>
              <a:t>4. Overskrift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76275" y="669925"/>
            <a:ext cx="8686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Titel / overskrift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2pPr>
      <a:lvl3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3pPr>
      <a:lvl4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4pPr>
      <a:lvl5pPr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5pPr>
      <a:lvl6pPr marL="4572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6pPr>
      <a:lvl7pPr marL="9144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7pPr>
      <a:lvl8pPr marL="13716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8pPr>
      <a:lvl9pPr marL="1828800" algn="ctr" defTabSz="963613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itchFamily="34" charset="0"/>
        </a:defRPr>
      </a:lvl9pPr>
    </p:titleStyle>
    <p:bodyStyle>
      <a:lvl1pPr marL="360363" indent="-36036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∙"/>
        <a:defRPr sz="2400">
          <a:solidFill>
            <a:srgbClr val="E3A000"/>
          </a:solidFill>
          <a:latin typeface="+mn-lt"/>
          <a:ea typeface="+mn-ea"/>
          <a:cs typeface="+mn-cs"/>
        </a:defRPr>
      </a:lvl1pPr>
      <a:lvl2pPr marL="782638" indent="-300038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▫"/>
        <a:defRPr>
          <a:solidFill>
            <a:schemeClr val="tx1"/>
          </a:solidFill>
          <a:latin typeface="+mn-lt"/>
        </a:defRPr>
      </a:lvl2pPr>
      <a:lvl3pPr marL="1203325" indent="-239713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3pPr>
      <a:lvl4pPr marL="1685925" indent="-241300" algn="l" defTabSz="963613" rtl="0" fontAlgn="base">
        <a:spcBef>
          <a:spcPct val="20000"/>
        </a:spcBef>
        <a:spcAft>
          <a:spcPct val="0"/>
        </a:spcAft>
        <a:buFont typeface="Verdana" pitchFamily="34" charset="0"/>
        <a:buChar char="◦"/>
        <a:defRPr sz="1400">
          <a:solidFill>
            <a:schemeClr val="tx1"/>
          </a:solidFill>
          <a:latin typeface="+mn-lt"/>
        </a:defRPr>
      </a:lvl4pPr>
      <a:lvl5pPr marL="21653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5pPr>
      <a:lvl6pPr marL="26225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6pPr>
      <a:lvl7pPr marL="30797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7pPr>
      <a:lvl8pPr marL="35369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8pPr>
      <a:lvl9pPr marL="3994150" indent="-239713" algn="l" defTabSz="963613" rtl="0" fontAlgn="base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8.jpeg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81E6E-C755-4D73-8929-02BB8627A82E}" type="slidenum">
              <a:rPr lang="da-DK"/>
              <a:pPr/>
              <a:t>1</a:t>
            </a:fld>
            <a:endParaRPr lang="da-DK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Fundamentals of High Voltage Techniques</a:t>
            </a:r>
            <a:endParaRPr lang="en-US"/>
          </a:p>
        </p:txBody>
      </p:sp>
      <p:graphicFrame>
        <p:nvGraphicFramePr>
          <p:cNvPr id="245770" name="Object 10"/>
          <p:cNvGraphicFramePr>
            <a:graphicFrameLocks noChangeAspect="1"/>
          </p:cNvGraphicFramePr>
          <p:nvPr/>
        </p:nvGraphicFramePr>
        <p:xfrm>
          <a:off x="866775" y="1296988"/>
          <a:ext cx="6335713" cy="5486400"/>
        </p:xfrm>
        <a:graphic>
          <a:graphicData uri="http://schemas.openxmlformats.org/presentationml/2006/ole">
            <p:oleObj spid="_x0000_s245770" name="Document" r:id="rId3" imgW="5524560" imgH="5486400" progId="WP8Doc">
              <p:embed/>
            </p:oleObj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F43EA-14E3-4346-8DB4-19EB4D34D522}" type="slidenum">
              <a:rPr lang="da-DK"/>
              <a:pPr/>
              <a:t>10</a:t>
            </a:fld>
            <a:endParaRPr lang="da-DK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80934" name="Object 6"/>
          <p:cNvGraphicFramePr>
            <a:graphicFrameLocks noChangeAspect="1"/>
          </p:cNvGraphicFramePr>
          <p:nvPr/>
        </p:nvGraphicFramePr>
        <p:xfrm>
          <a:off x="650875" y="1800225"/>
          <a:ext cx="8640763" cy="4111625"/>
        </p:xfrm>
        <a:graphic>
          <a:graphicData uri="http://schemas.openxmlformats.org/presentationml/2006/ole">
            <p:oleObj spid="_x0000_s380934" name="Document" r:id="rId3" imgW="5524560" imgH="2629080" progId="WP8Doc">
              <p:embed/>
            </p:oleObj>
          </a:graphicData>
        </a:graphic>
      </p:graphicFrame>
      <p:sp>
        <p:nvSpPr>
          <p:cNvPr id="380935" name="Text Box 7"/>
          <p:cNvSpPr txBox="1">
            <a:spLocks noChangeArrowheads="1"/>
          </p:cNvSpPr>
          <p:nvPr/>
        </p:nvSpPr>
        <p:spPr bwMode="auto">
          <a:xfrm>
            <a:off x="554038" y="5626100"/>
            <a:ext cx="8064500" cy="850900"/>
          </a:xfrm>
          <a:prstGeom prst="rect">
            <a:avLst/>
          </a:prstGeom>
          <a:noFill/>
          <a:ln w="25400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So we must use directly HV connected instruments</a:t>
            </a:r>
          </a:p>
          <a:p>
            <a:pPr defTabSz="963613"/>
            <a:r>
              <a:rPr lang="da-DK"/>
              <a:t>to measure the actual HV voltage !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A75CE-DF3C-49D7-8E91-51A76B4C7594}" type="slidenum">
              <a:rPr lang="da-DK"/>
              <a:pPr/>
              <a:t>11</a:t>
            </a:fld>
            <a:endParaRPr lang="da-DK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85028" name="Object 4"/>
          <p:cNvGraphicFramePr>
            <a:graphicFrameLocks noChangeAspect="1"/>
          </p:cNvGraphicFramePr>
          <p:nvPr/>
        </p:nvGraphicFramePr>
        <p:xfrm>
          <a:off x="650875" y="1800225"/>
          <a:ext cx="7589838" cy="3729038"/>
        </p:xfrm>
        <a:graphic>
          <a:graphicData uri="http://schemas.openxmlformats.org/presentationml/2006/ole">
            <p:oleObj spid="_x0000_s385028" name="Document" r:id="rId3" imgW="5524560" imgH="2714760" progId="WP8Doc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A5338-7934-4FEF-8EA2-F8A2DACC0B37}" type="slidenum">
              <a:rPr lang="da-DK"/>
              <a:pPr/>
              <a:t>12</a:t>
            </a:fld>
            <a:endParaRPr lang="da-DK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386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1296988"/>
            <a:ext cx="4905375" cy="56975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6051550" y="2160588"/>
            <a:ext cx="3451225" cy="15811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Vertical sphere gap</a:t>
            </a:r>
          </a:p>
          <a:p>
            <a:pPr defTabSz="963613"/>
            <a:endParaRPr lang="da-DK"/>
          </a:p>
          <a:p>
            <a:pPr defTabSz="963613"/>
            <a:r>
              <a:rPr lang="da-DK"/>
              <a:t>MUST fulfill demands</a:t>
            </a:r>
          </a:p>
          <a:p>
            <a:pPr defTabSz="963613"/>
            <a:r>
              <a:rPr lang="da-DK"/>
              <a:t>of chapter 3.1.1</a:t>
            </a:r>
            <a:endParaRPr lang="en-US"/>
          </a:p>
        </p:txBody>
      </p:sp>
      <p:pic>
        <p:nvPicPr>
          <p:cNvPr id="386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5650" y="3960813"/>
            <a:ext cx="3629025" cy="28432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D45A4-4442-4F93-808A-4CC93C67AA1B}" type="slidenum">
              <a:rPr lang="da-DK"/>
              <a:pPr/>
              <a:t>13</a:t>
            </a:fld>
            <a:endParaRPr lang="da-DK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9650" y="1223963"/>
            <a:ext cx="5457825" cy="58150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graphicFrame>
        <p:nvGraphicFramePr>
          <p:cNvPr id="387077" name="Object 5"/>
          <p:cNvGraphicFramePr>
            <a:graphicFrameLocks noChangeAspect="1"/>
          </p:cNvGraphicFramePr>
          <p:nvPr/>
        </p:nvGraphicFramePr>
        <p:xfrm>
          <a:off x="4827588" y="3529013"/>
          <a:ext cx="4656137" cy="638175"/>
        </p:xfrm>
        <a:graphic>
          <a:graphicData uri="http://schemas.openxmlformats.org/presentationml/2006/ole">
            <p:oleObj spid="_x0000_s387077" name="Document" r:id="rId4" imgW="5524560" imgH="638280" progId="WP8Doc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F5965-45EE-443B-847E-C471348C6AA6}" type="slidenum">
              <a:rPr lang="da-DK"/>
              <a:pPr/>
              <a:t>14</a:t>
            </a:fld>
            <a:endParaRPr lang="da-DK"/>
          </a:p>
        </p:txBody>
      </p:sp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88101" name="Object 5"/>
          <p:cNvGraphicFramePr>
            <a:graphicFrameLocks noChangeAspect="1"/>
          </p:cNvGraphicFramePr>
          <p:nvPr/>
        </p:nvGraphicFramePr>
        <p:xfrm>
          <a:off x="506413" y="1871663"/>
          <a:ext cx="8424862" cy="3675062"/>
        </p:xfrm>
        <a:graphic>
          <a:graphicData uri="http://schemas.openxmlformats.org/presentationml/2006/ole">
            <p:oleObj spid="_x0000_s388101" name="Document" r:id="rId3" imgW="5524560" imgH="2409840" progId="WP8Doc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556F3-E2CD-42D6-A183-AF818812D34A}" type="slidenum">
              <a:rPr lang="da-DK"/>
              <a:pPr/>
              <a:t>15</a:t>
            </a:fld>
            <a:endParaRPr lang="da-DK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89124" name="Object 4"/>
          <p:cNvGraphicFramePr>
            <a:graphicFrameLocks noChangeAspect="1"/>
          </p:cNvGraphicFramePr>
          <p:nvPr/>
        </p:nvGraphicFramePr>
        <p:xfrm>
          <a:off x="1874838" y="1800225"/>
          <a:ext cx="6119812" cy="4241800"/>
        </p:xfrm>
        <a:graphic>
          <a:graphicData uri="http://schemas.openxmlformats.org/presentationml/2006/ole">
            <p:oleObj spid="_x0000_s389124" name="Document" r:id="rId3" imgW="5524560" imgH="3828960" progId="WP8Doc">
              <p:embed/>
            </p:oleObj>
          </a:graphicData>
        </a:graphic>
      </p:graphicFrame>
      <p:sp>
        <p:nvSpPr>
          <p:cNvPr id="389125" name="Text Box 5"/>
          <p:cNvSpPr txBox="1">
            <a:spLocks noChangeArrowheads="1"/>
          </p:cNvSpPr>
          <p:nvPr/>
        </p:nvSpPr>
        <p:spPr bwMode="auto">
          <a:xfrm>
            <a:off x="1130300" y="1162050"/>
            <a:ext cx="7319963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Relation between gap length s and breakdown</a:t>
            </a:r>
          </a:p>
          <a:p>
            <a:pPr defTabSz="963613"/>
            <a:r>
              <a:rPr lang="da-DK"/>
              <a:t>voltage U</a:t>
            </a:r>
            <a:r>
              <a:rPr lang="da-DK" baseline="-25000"/>
              <a:t>d</a:t>
            </a:r>
            <a:endParaRPr lang="en-US"/>
          </a:p>
        </p:txBody>
      </p:sp>
      <p:pic>
        <p:nvPicPr>
          <p:cNvPr id="389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4475" y="5616575"/>
            <a:ext cx="5967413" cy="138588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389127" name="Line 7"/>
          <p:cNvSpPr>
            <a:spLocks noChangeShapeType="1"/>
          </p:cNvSpPr>
          <p:nvPr/>
        </p:nvSpPr>
        <p:spPr bwMode="auto">
          <a:xfrm>
            <a:off x="2090738" y="5905500"/>
            <a:ext cx="53276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389128" name="Line 8"/>
          <p:cNvSpPr>
            <a:spLocks noChangeShapeType="1"/>
          </p:cNvSpPr>
          <p:nvPr/>
        </p:nvSpPr>
        <p:spPr bwMode="auto">
          <a:xfrm>
            <a:off x="1585913" y="6121400"/>
            <a:ext cx="58324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389129" name="Line 9"/>
          <p:cNvSpPr>
            <a:spLocks noChangeShapeType="1"/>
          </p:cNvSpPr>
          <p:nvPr/>
        </p:nvSpPr>
        <p:spPr bwMode="auto">
          <a:xfrm>
            <a:off x="1585913" y="6337300"/>
            <a:ext cx="34575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11992-E1F9-468D-AFC4-F08FA923143E}" type="slidenum">
              <a:rPr lang="da-DK"/>
              <a:pPr/>
              <a:t>16</a:t>
            </a:fld>
            <a:endParaRPr lang="da-DK"/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3" y="1152525"/>
            <a:ext cx="2952750" cy="58324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390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8300" y="1439863"/>
            <a:ext cx="3595688" cy="55229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390150" name="Rectangle 6"/>
          <p:cNvSpPr>
            <a:spLocks noChangeArrowheads="1"/>
          </p:cNvSpPr>
          <p:nvPr/>
        </p:nvSpPr>
        <p:spPr bwMode="auto">
          <a:xfrm>
            <a:off x="1227138" y="1800225"/>
            <a:ext cx="1871662" cy="6477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6295" tIns="48148" rIns="96295" bIns="48148" anchor="ctr">
            <a:spAutoFit/>
          </a:bodyPr>
          <a:lstStyle/>
          <a:p>
            <a:endParaRPr lang="da-DK"/>
          </a:p>
        </p:txBody>
      </p:sp>
      <p:sp>
        <p:nvSpPr>
          <p:cNvPr id="390151" name="Oval 7"/>
          <p:cNvSpPr>
            <a:spLocks noChangeArrowheads="1"/>
          </p:cNvSpPr>
          <p:nvPr/>
        </p:nvSpPr>
        <p:spPr bwMode="auto">
          <a:xfrm>
            <a:off x="3098800" y="1512888"/>
            <a:ext cx="287338" cy="28733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 anchor="ctr">
            <a:spAutoFit/>
          </a:bodyPr>
          <a:lstStyle/>
          <a:p>
            <a:endParaRPr lang="da-DK"/>
          </a:p>
        </p:txBody>
      </p:sp>
      <p:sp>
        <p:nvSpPr>
          <p:cNvPr id="390152" name="Rectangle 8"/>
          <p:cNvSpPr>
            <a:spLocks noChangeArrowheads="1"/>
          </p:cNvSpPr>
          <p:nvPr/>
        </p:nvSpPr>
        <p:spPr bwMode="auto">
          <a:xfrm>
            <a:off x="4251325" y="6624638"/>
            <a:ext cx="3527425" cy="43180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6295" tIns="48148" rIns="96295" bIns="48148" anchor="ctr">
            <a:spAutoFit/>
          </a:bodyPr>
          <a:lstStyle/>
          <a:p>
            <a:endParaRPr lang="da-D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ED552-1F07-437A-91D4-80B3B005012E}" type="slidenum">
              <a:rPr lang="da-DK"/>
              <a:pPr/>
              <a:t>17</a:t>
            </a:fld>
            <a:endParaRPr lang="da-DK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396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875" y="1296988"/>
            <a:ext cx="2908300" cy="56721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396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5063" y="1368425"/>
            <a:ext cx="3806825" cy="55451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75487-B0D6-4FE2-A41E-73B1B7DA257D}" type="slidenum">
              <a:rPr lang="da-DK"/>
              <a:pPr/>
              <a:t>18</a:t>
            </a:fld>
            <a:endParaRPr lang="da-DK"/>
          </a:p>
        </p:txBody>
      </p:sp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sp>
        <p:nvSpPr>
          <p:cNvPr id="411656" name="Text Box 8"/>
          <p:cNvSpPr txBox="1">
            <a:spLocks noChangeArrowheads="1"/>
          </p:cNvSpPr>
          <p:nvPr/>
        </p:nvSpPr>
        <p:spPr bwMode="auto">
          <a:xfrm>
            <a:off x="8355013" y="6192838"/>
            <a:ext cx="19367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endParaRPr lang="en-US"/>
          </a:p>
        </p:txBody>
      </p:sp>
      <p:graphicFrame>
        <p:nvGraphicFramePr>
          <p:cNvPr id="411658" name="Object 10"/>
          <p:cNvGraphicFramePr>
            <a:graphicFrameLocks noChangeAspect="1"/>
          </p:cNvGraphicFramePr>
          <p:nvPr/>
        </p:nvGraphicFramePr>
        <p:xfrm>
          <a:off x="866775" y="2016125"/>
          <a:ext cx="5524500" cy="857250"/>
        </p:xfrm>
        <a:graphic>
          <a:graphicData uri="http://schemas.openxmlformats.org/presentationml/2006/ole">
            <p:oleObj spid="_x0000_s411658" name="Document" r:id="rId3" imgW="5524560" imgH="857160" progId="WP8Doc">
              <p:embed/>
            </p:oleObj>
          </a:graphicData>
        </a:graphic>
      </p:graphicFrame>
      <p:graphicFrame>
        <p:nvGraphicFramePr>
          <p:cNvPr id="411659" name="Object 11"/>
          <p:cNvGraphicFramePr>
            <a:graphicFrameLocks noChangeAspect="1"/>
          </p:cNvGraphicFramePr>
          <p:nvPr/>
        </p:nvGraphicFramePr>
        <p:xfrm>
          <a:off x="866775" y="2808288"/>
          <a:ext cx="5524500" cy="3514725"/>
        </p:xfrm>
        <a:graphic>
          <a:graphicData uri="http://schemas.openxmlformats.org/presentationml/2006/ole">
            <p:oleObj spid="_x0000_s411659" name="Document" r:id="rId4" imgW="5524560" imgH="3514680" progId="WP8Doc">
              <p:embed/>
            </p:oleObj>
          </a:graphicData>
        </a:graphic>
      </p:graphicFrame>
      <p:sp>
        <p:nvSpPr>
          <p:cNvPr id="411660" name="Text Box 12"/>
          <p:cNvSpPr txBox="1">
            <a:spLocks noChangeArrowheads="1"/>
          </p:cNvSpPr>
          <p:nvPr/>
        </p:nvSpPr>
        <p:spPr bwMode="auto">
          <a:xfrm>
            <a:off x="577850" y="1296988"/>
            <a:ext cx="7900988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Generation and measurement of high DC voltages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5BEC3-01A3-4BD8-97A6-0CE64C7894D9}" type="slidenum">
              <a:rPr lang="da-DK"/>
              <a:pPr/>
              <a:t>19</a:t>
            </a:fld>
            <a:endParaRPr lang="da-DK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01415" name="Picture 7" descr="Huizhou%20valve%20hall%202_7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71888"/>
            <a:ext cx="5086350" cy="3355975"/>
          </a:xfrm>
          <a:prstGeom prst="rect">
            <a:avLst/>
          </a:prstGeom>
          <a:noFill/>
        </p:spPr>
      </p:pic>
      <p:pic>
        <p:nvPicPr>
          <p:cNvPr id="401417" name="Picture 9" descr="Site%20Pic%203_7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388" y="3671888"/>
            <a:ext cx="4248150" cy="3038475"/>
          </a:xfrm>
          <a:prstGeom prst="rect">
            <a:avLst/>
          </a:prstGeom>
          <a:noFill/>
        </p:spPr>
      </p:pic>
      <p:sp>
        <p:nvSpPr>
          <p:cNvPr id="401501" name="Rectangle 93"/>
          <p:cNvSpPr>
            <a:spLocks noChangeArrowheads="1"/>
          </p:cNvSpPr>
          <p:nvPr/>
        </p:nvSpPr>
        <p:spPr bwMode="auto">
          <a:xfrm>
            <a:off x="0" y="5086350"/>
            <a:ext cx="193675" cy="5064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 anchor="ctr">
            <a:spAutoFit/>
          </a:bodyPr>
          <a:lstStyle/>
          <a:p>
            <a:r>
              <a:rPr lang="da-DK" sz="900">
                <a:solidFill>
                  <a:schemeClr val="tx1"/>
                </a:solidFill>
                <a:latin typeface="Arial" charset="0"/>
              </a:rPr>
              <a:t/>
            </a:r>
            <a:br>
              <a:rPr lang="da-DK" sz="900">
                <a:solidFill>
                  <a:schemeClr val="tx1"/>
                </a:solidFill>
                <a:latin typeface="Arial" charset="0"/>
              </a:rPr>
            </a:br>
            <a:endParaRPr lang="da-DK" sz="1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01420" name="Picture 12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1657350"/>
            <a:ext cx="9525" cy="9525"/>
          </a:xfrm>
          <a:prstGeom prst="rect">
            <a:avLst/>
          </a:prstGeom>
          <a:noFill/>
        </p:spPr>
      </p:pic>
      <p:pic>
        <p:nvPicPr>
          <p:cNvPr id="401424" name="Picture 16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2120900"/>
            <a:ext cx="9525" cy="9525"/>
          </a:xfrm>
          <a:prstGeom prst="rect">
            <a:avLst/>
          </a:prstGeom>
          <a:noFill/>
        </p:spPr>
      </p:pic>
      <p:pic>
        <p:nvPicPr>
          <p:cNvPr id="401426" name="Picture 18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2120900"/>
            <a:ext cx="9525" cy="9525"/>
          </a:xfrm>
          <a:prstGeom prst="rect">
            <a:avLst/>
          </a:prstGeom>
          <a:noFill/>
        </p:spPr>
      </p:pic>
      <p:pic>
        <p:nvPicPr>
          <p:cNvPr id="401430" name="Picture 22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2584450"/>
            <a:ext cx="9525" cy="9525"/>
          </a:xfrm>
          <a:prstGeom prst="rect">
            <a:avLst/>
          </a:prstGeom>
          <a:noFill/>
        </p:spPr>
      </p:pic>
      <p:pic>
        <p:nvPicPr>
          <p:cNvPr id="401432" name="Picture 24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2584450"/>
            <a:ext cx="9525" cy="9525"/>
          </a:xfrm>
          <a:prstGeom prst="rect">
            <a:avLst/>
          </a:prstGeom>
          <a:noFill/>
        </p:spPr>
      </p:pic>
      <p:pic>
        <p:nvPicPr>
          <p:cNvPr id="401436" name="Picture 28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3048000"/>
            <a:ext cx="9525" cy="9525"/>
          </a:xfrm>
          <a:prstGeom prst="rect">
            <a:avLst/>
          </a:prstGeom>
          <a:noFill/>
        </p:spPr>
      </p:pic>
      <p:pic>
        <p:nvPicPr>
          <p:cNvPr id="401438" name="Picture 30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3048000"/>
            <a:ext cx="9525" cy="9525"/>
          </a:xfrm>
          <a:prstGeom prst="rect">
            <a:avLst/>
          </a:prstGeom>
          <a:noFill/>
        </p:spPr>
      </p:pic>
      <p:pic>
        <p:nvPicPr>
          <p:cNvPr id="401442" name="Picture 34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3511550"/>
            <a:ext cx="9525" cy="9525"/>
          </a:xfrm>
          <a:prstGeom prst="rect">
            <a:avLst/>
          </a:prstGeom>
          <a:noFill/>
        </p:spPr>
      </p:pic>
      <p:pic>
        <p:nvPicPr>
          <p:cNvPr id="401444" name="Picture 36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3511550"/>
            <a:ext cx="9525" cy="9525"/>
          </a:xfrm>
          <a:prstGeom prst="rect">
            <a:avLst/>
          </a:prstGeom>
          <a:noFill/>
        </p:spPr>
      </p:pic>
      <p:pic>
        <p:nvPicPr>
          <p:cNvPr id="401448" name="Picture 40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3975100"/>
            <a:ext cx="9525" cy="9525"/>
          </a:xfrm>
          <a:prstGeom prst="rect">
            <a:avLst/>
          </a:prstGeom>
          <a:noFill/>
        </p:spPr>
      </p:pic>
      <p:pic>
        <p:nvPicPr>
          <p:cNvPr id="401450" name="Picture 42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3975100"/>
            <a:ext cx="9525" cy="9525"/>
          </a:xfrm>
          <a:prstGeom prst="rect">
            <a:avLst/>
          </a:prstGeom>
          <a:noFill/>
        </p:spPr>
      </p:pic>
      <p:pic>
        <p:nvPicPr>
          <p:cNvPr id="401454" name="Picture 46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4438650"/>
            <a:ext cx="9525" cy="9525"/>
          </a:xfrm>
          <a:prstGeom prst="rect">
            <a:avLst/>
          </a:prstGeom>
          <a:noFill/>
        </p:spPr>
      </p:pic>
      <p:pic>
        <p:nvPicPr>
          <p:cNvPr id="401456" name="Picture 48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4438650"/>
            <a:ext cx="9525" cy="9525"/>
          </a:xfrm>
          <a:prstGeom prst="rect">
            <a:avLst/>
          </a:prstGeom>
          <a:noFill/>
        </p:spPr>
      </p:pic>
      <p:pic>
        <p:nvPicPr>
          <p:cNvPr id="401460" name="Picture 52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8" y="4902200"/>
            <a:ext cx="9525" cy="9525"/>
          </a:xfrm>
          <a:prstGeom prst="rect">
            <a:avLst/>
          </a:prstGeom>
          <a:noFill/>
        </p:spPr>
      </p:pic>
      <p:pic>
        <p:nvPicPr>
          <p:cNvPr id="401462" name="Picture 54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4588" y="4902200"/>
            <a:ext cx="9525" cy="9525"/>
          </a:xfrm>
          <a:prstGeom prst="rect">
            <a:avLst/>
          </a:prstGeom>
          <a:noFill/>
        </p:spPr>
      </p:pic>
      <p:pic>
        <p:nvPicPr>
          <p:cNvPr id="401511" name="Picture 103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-9915525"/>
            <a:ext cx="9525" cy="9525"/>
          </a:xfrm>
          <a:prstGeom prst="rect">
            <a:avLst/>
          </a:prstGeom>
          <a:noFill/>
        </p:spPr>
      </p:pic>
      <p:pic>
        <p:nvPicPr>
          <p:cNvPr id="401515" name="Picture 107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-5765800"/>
            <a:ext cx="9525" cy="9525"/>
          </a:xfrm>
          <a:prstGeom prst="rect">
            <a:avLst/>
          </a:prstGeom>
          <a:noFill/>
        </p:spPr>
      </p:pic>
      <p:pic>
        <p:nvPicPr>
          <p:cNvPr id="401517" name="Picture 109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-5765800"/>
            <a:ext cx="9525" cy="9525"/>
          </a:xfrm>
          <a:prstGeom prst="rect">
            <a:avLst/>
          </a:prstGeom>
          <a:noFill/>
        </p:spPr>
      </p:pic>
      <p:pic>
        <p:nvPicPr>
          <p:cNvPr id="401521" name="Picture 113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-3527425"/>
            <a:ext cx="9525" cy="9525"/>
          </a:xfrm>
          <a:prstGeom prst="rect">
            <a:avLst/>
          </a:prstGeom>
          <a:noFill/>
        </p:spPr>
      </p:pic>
      <p:pic>
        <p:nvPicPr>
          <p:cNvPr id="401523" name="Picture 115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-3527425"/>
            <a:ext cx="9525" cy="9525"/>
          </a:xfrm>
          <a:prstGeom prst="rect">
            <a:avLst/>
          </a:prstGeom>
          <a:noFill/>
        </p:spPr>
      </p:pic>
      <p:pic>
        <p:nvPicPr>
          <p:cNvPr id="401527" name="Picture 119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-1425575"/>
            <a:ext cx="9525" cy="9525"/>
          </a:xfrm>
          <a:prstGeom prst="rect">
            <a:avLst/>
          </a:prstGeom>
          <a:noFill/>
        </p:spPr>
      </p:pic>
      <p:pic>
        <p:nvPicPr>
          <p:cNvPr id="401529" name="Picture 121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-1425575"/>
            <a:ext cx="9525" cy="9525"/>
          </a:xfrm>
          <a:prstGeom prst="rect">
            <a:avLst/>
          </a:prstGeom>
          <a:noFill/>
        </p:spPr>
      </p:pic>
      <p:pic>
        <p:nvPicPr>
          <p:cNvPr id="401533" name="Picture 125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1358900"/>
            <a:ext cx="9525" cy="9525"/>
          </a:xfrm>
          <a:prstGeom prst="rect">
            <a:avLst/>
          </a:prstGeom>
          <a:noFill/>
        </p:spPr>
      </p:pic>
      <p:pic>
        <p:nvPicPr>
          <p:cNvPr id="401535" name="Picture 127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1358900"/>
            <a:ext cx="9525" cy="9525"/>
          </a:xfrm>
          <a:prstGeom prst="rect">
            <a:avLst/>
          </a:prstGeom>
          <a:noFill/>
        </p:spPr>
      </p:pic>
      <p:pic>
        <p:nvPicPr>
          <p:cNvPr id="401539" name="Picture 131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3187700"/>
            <a:ext cx="9525" cy="9525"/>
          </a:xfrm>
          <a:prstGeom prst="rect">
            <a:avLst/>
          </a:prstGeom>
          <a:noFill/>
        </p:spPr>
      </p:pic>
      <p:pic>
        <p:nvPicPr>
          <p:cNvPr id="401541" name="Picture 133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187700"/>
            <a:ext cx="9525" cy="9525"/>
          </a:xfrm>
          <a:prstGeom prst="rect">
            <a:avLst/>
          </a:prstGeom>
          <a:noFill/>
        </p:spPr>
      </p:pic>
      <p:pic>
        <p:nvPicPr>
          <p:cNvPr id="401545" name="Picture 137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7200900"/>
            <a:ext cx="9525" cy="9525"/>
          </a:xfrm>
          <a:prstGeom prst="rect">
            <a:avLst/>
          </a:prstGeom>
          <a:noFill/>
        </p:spPr>
      </p:pic>
      <p:pic>
        <p:nvPicPr>
          <p:cNvPr id="401547" name="Picture 139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7200900"/>
            <a:ext cx="9525" cy="9525"/>
          </a:xfrm>
          <a:prstGeom prst="rect">
            <a:avLst/>
          </a:prstGeom>
          <a:noFill/>
        </p:spPr>
      </p:pic>
      <p:pic>
        <p:nvPicPr>
          <p:cNvPr id="401551" name="Picture 143" descr="ecblan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0913" y="16811625"/>
            <a:ext cx="9525" cy="9525"/>
          </a:xfrm>
          <a:prstGeom prst="rect">
            <a:avLst/>
          </a:prstGeom>
          <a:noFill/>
        </p:spPr>
      </p:pic>
      <p:pic>
        <p:nvPicPr>
          <p:cNvPr id="401591" name="Picture 18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263" y="2016125"/>
            <a:ext cx="6275387" cy="1296988"/>
          </a:xfrm>
          <a:prstGeom prst="rect">
            <a:avLst/>
          </a:prstGeom>
          <a:noFill/>
          <a:ln w="25400" algn="ctr">
            <a:solidFill>
              <a:srgbClr val="00FF00"/>
            </a:solidFill>
            <a:miter lim="800000"/>
            <a:headEnd/>
            <a:tailEnd/>
          </a:ln>
          <a:effectLst/>
        </p:spPr>
      </p:pic>
      <p:pic>
        <p:nvPicPr>
          <p:cNvPr id="401593" name="Picture 185" descr="Three Gorges/Gezhouba transmission syste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8213" y="1512888"/>
            <a:ext cx="1811337" cy="2016125"/>
          </a:xfrm>
          <a:prstGeom prst="rect">
            <a:avLst/>
          </a:prstGeom>
          <a:noFill/>
        </p:spPr>
      </p:pic>
      <p:sp>
        <p:nvSpPr>
          <p:cNvPr id="401594" name="Text Box 186"/>
          <p:cNvSpPr txBox="1">
            <a:spLocks noChangeArrowheads="1"/>
          </p:cNvSpPr>
          <p:nvPr/>
        </p:nvSpPr>
        <p:spPr bwMode="auto">
          <a:xfrm>
            <a:off x="3289300" y="1233488"/>
            <a:ext cx="3249613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HVDC Three Gorges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833E8-1503-4368-AD6F-835074452213}" type="slidenum">
              <a:rPr lang="da-DK"/>
              <a:pPr/>
              <a:t>2</a:t>
            </a:fld>
            <a:endParaRPr lang="da-DK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72740" name="Object 4"/>
          <p:cNvGraphicFramePr>
            <a:graphicFrameLocks noChangeAspect="1"/>
          </p:cNvGraphicFramePr>
          <p:nvPr/>
        </p:nvGraphicFramePr>
        <p:xfrm>
          <a:off x="938213" y="1368425"/>
          <a:ext cx="6121400" cy="5519738"/>
        </p:xfrm>
        <a:graphic>
          <a:graphicData uri="http://schemas.openxmlformats.org/presentationml/2006/ole">
            <p:oleObj spid="_x0000_s372740" name="Document" r:id="rId3" imgW="5524560" imgH="4981680" progId="WP8Doc">
              <p:embed/>
            </p:oleObj>
          </a:graphicData>
        </a:graphic>
      </p:graphicFrame>
      <p:pic>
        <p:nvPicPr>
          <p:cNvPr id="372741" name="Picture 5" descr="PIC00003"/>
          <p:cNvPicPr>
            <a:picLocks noChangeAspect="1" noChangeArrowheads="1"/>
          </p:cNvPicPr>
          <p:nvPr/>
        </p:nvPicPr>
        <p:blipFill>
          <a:blip r:embed="rId4" cstate="print"/>
          <a:srcRect l="56985" t="37840" r="10458" b="5479"/>
          <a:stretch>
            <a:fillRect/>
          </a:stretch>
        </p:blipFill>
        <p:spPr bwMode="auto">
          <a:xfrm>
            <a:off x="6770688" y="2808288"/>
            <a:ext cx="2016125" cy="2808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BA8EF-F4A3-471C-9D9F-C2AF4812C7B5}" type="slidenum">
              <a:rPr lang="da-DK"/>
              <a:pPr/>
              <a:t>20</a:t>
            </a:fld>
            <a:endParaRPr lang="da-DK"/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03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75" y="1439863"/>
            <a:ext cx="8270875" cy="116046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34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50" y="2736850"/>
            <a:ext cx="4095750" cy="24749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346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3488" y="2736850"/>
            <a:ext cx="3311525" cy="2476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346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0375" y="5256213"/>
            <a:ext cx="5751513" cy="6477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B5540-7A6C-40A4-9F61-9B1DE455A249}" type="slidenum">
              <a:rPr lang="da-DK"/>
              <a:pPr/>
              <a:t>21</a:t>
            </a:fld>
            <a:endParaRPr lang="da-DK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1655763"/>
            <a:ext cx="7561263" cy="166528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6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950" y="3455988"/>
            <a:ext cx="7416800" cy="17002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6534" name="Line 6"/>
          <p:cNvSpPr>
            <a:spLocks noChangeShapeType="1"/>
          </p:cNvSpPr>
          <p:nvPr/>
        </p:nvSpPr>
        <p:spPr bwMode="auto">
          <a:xfrm>
            <a:off x="1658938" y="3816350"/>
            <a:ext cx="10810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06535" name="Line 7"/>
          <p:cNvSpPr>
            <a:spLocks noChangeShapeType="1"/>
          </p:cNvSpPr>
          <p:nvPr/>
        </p:nvSpPr>
        <p:spPr bwMode="auto">
          <a:xfrm>
            <a:off x="2667000" y="4105275"/>
            <a:ext cx="216058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pic>
        <p:nvPicPr>
          <p:cNvPr id="40653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8750" y="2376488"/>
            <a:ext cx="1744663" cy="292576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graphicFrame>
        <p:nvGraphicFramePr>
          <p:cNvPr id="406537" name="Object 9"/>
          <p:cNvGraphicFramePr>
            <a:graphicFrameLocks noChangeAspect="1"/>
          </p:cNvGraphicFramePr>
          <p:nvPr/>
        </p:nvGraphicFramePr>
        <p:xfrm>
          <a:off x="2162175" y="5256213"/>
          <a:ext cx="5524500" cy="1809750"/>
        </p:xfrm>
        <a:graphic>
          <a:graphicData uri="http://schemas.openxmlformats.org/presentationml/2006/ole">
            <p:oleObj spid="_x0000_s406537" name="Document" r:id="rId6" imgW="5524560" imgH="1809720" progId="WP8Doc">
              <p:embed/>
            </p:oleObj>
          </a:graphicData>
        </a:graphic>
      </p:graphicFrame>
      <p:sp>
        <p:nvSpPr>
          <p:cNvPr id="406538" name="Text Box 10"/>
          <p:cNvSpPr txBox="1">
            <a:spLocks noChangeArrowheads="1"/>
          </p:cNvSpPr>
          <p:nvPr/>
        </p:nvSpPr>
        <p:spPr bwMode="auto">
          <a:xfrm>
            <a:off x="338138" y="5410200"/>
            <a:ext cx="2076450" cy="8255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Single stage</a:t>
            </a:r>
          </a:p>
          <a:p>
            <a:pPr defTabSz="963613"/>
            <a:r>
              <a:rPr lang="da-DK"/>
              <a:t>Greinacher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EC29A-EAFD-437E-B547-1D874046C31B}" type="slidenum">
              <a:rPr lang="da-DK"/>
              <a:pPr/>
              <a:t>22</a:t>
            </a:fld>
            <a:endParaRPr lang="da-DK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07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087563"/>
            <a:ext cx="4167188" cy="49149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7557" name="Text Box 5"/>
          <p:cNvSpPr txBox="1">
            <a:spLocks noChangeArrowheads="1"/>
          </p:cNvSpPr>
          <p:nvPr/>
        </p:nvSpPr>
        <p:spPr bwMode="auto">
          <a:xfrm>
            <a:off x="793750" y="1296988"/>
            <a:ext cx="6375400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No load of Cockcroft-Walton multi-stage</a:t>
            </a:r>
            <a:endParaRPr lang="en-US"/>
          </a:p>
        </p:txBody>
      </p:sp>
      <p:pic>
        <p:nvPicPr>
          <p:cNvPr id="4075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763" y="2016125"/>
            <a:ext cx="5246687" cy="1447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755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4200" y="3384550"/>
            <a:ext cx="5259388" cy="6064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756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0463" y="4105275"/>
            <a:ext cx="1744662" cy="29257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43A-EFFE-4F2C-AABC-C398AB2A0F53}" type="slidenum">
              <a:rPr lang="da-DK"/>
              <a:pPr/>
              <a:t>23</a:t>
            </a:fld>
            <a:endParaRPr lang="da-DK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08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75" y="1944688"/>
            <a:ext cx="5751513" cy="39608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8581" name="Text Box 5"/>
          <p:cNvSpPr txBox="1">
            <a:spLocks noChangeArrowheads="1"/>
          </p:cNvSpPr>
          <p:nvPr/>
        </p:nvSpPr>
        <p:spPr bwMode="auto">
          <a:xfrm>
            <a:off x="841375" y="1377950"/>
            <a:ext cx="548957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Loading of Cockcroft-Walton stage</a:t>
            </a:r>
            <a:endParaRPr lang="en-US"/>
          </a:p>
        </p:txBody>
      </p:sp>
      <p:pic>
        <p:nvPicPr>
          <p:cNvPr id="408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6225" y="2305050"/>
            <a:ext cx="2449513" cy="10604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8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4425" y="3671888"/>
            <a:ext cx="3303588" cy="7651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85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70688" y="5905500"/>
            <a:ext cx="2519362" cy="8159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8585" name="Text Box 9"/>
          <p:cNvSpPr txBox="1">
            <a:spLocks noChangeArrowheads="1"/>
          </p:cNvSpPr>
          <p:nvPr/>
        </p:nvSpPr>
        <p:spPr bwMode="auto">
          <a:xfrm>
            <a:off x="841375" y="6273800"/>
            <a:ext cx="4313238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Equal capacitances makes </a:t>
            </a:r>
            <a:endParaRPr lang="en-US"/>
          </a:p>
        </p:txBody>
      </p:sp>
      <p:sp>
        <p:nvSpPr>
          <p:cNvPr id="408586" name="Line 10"/>
          <p:cNvSpPr>
            <a:spLocks noChangeShapeType="1"/>
          </p:cNvSpPr>
          <p:nvPr/>
        </p:nvSpPr>
        <p:spPr bwMode="auto">
          <a:xfrm flipV="1">
            <a:off x="5114925" y="6408738"/>
            <a:ext cx="1728788" cy="1444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lIns="96295" tIns="48148" rIns="96295" bIns="48148">
            <a:spAutoFit/>
          </a:bodyPr>
          <a:lstStyle/>
          <a:p>
            <a:endParaRPr lang="da-DK"/>
          </a:p>
        </p:txBody>
      </p:sp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6313488" y="4503738"/>
            <a:ext cx="3089275" cy="13176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 sz="1600"/>
              <a:t>Lowest capacitances makes </a:t>
            </a:r>
          </a:p>
          <a:p>
            <a:pPr defTabSz="963613"/>
            <a:r>
              <a:rPr lang="da-DK" sz="1600"/>
              <a:t>most ripple. Increasing not </a:t>
            </a:r>
          </a:p>
          <a:p>
            <a:pPr defTabSz="963613"/>
            <a:r>
              <a:rPr lang="da-DK" sz="1600"/>
              <a:t>possible, because of uneven</a:t>
            </a:r>
          </a:p>
          <a:p>
            <a:pPr defTabSz="963613"/>
            <a:r>
              <a:rPr lang="da-DK" sz="1600"/>
              <a:t>potential sharing during</a:t>
            </a:r>
          </a:p>
          <a:p>
            <a:pPr defTabSz="963613"/>
            <a:r>
              <a:rPr lang="da-DK" sz="1600"/>
              <a:t>breakdown of DUT</a:t>
            </a:r>
            <a:endParaRPr lang="en-US" sz="1600"/>
          </a:p>
        </p:txBody>
      </p:sp>
      <p:sp>
        <p:nvSpPr>
          <p:cNvPr id="408588" name="Text Box 12"/>
          <p:cNvSpPr txBox="1">
            <a:spLocks noChangeArrowheads="1"/>
          </p:cNvSpPr>
          <p:nvPr/>
        </p:nvSpPr>
        <p:spPr bwMode="auto">
          <a:xfrm>
            <a:off x="6818313" y="1665288"/>
            <a:ext cx="1265237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RIPPLE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7F9A7-E01F-4ABB-8D73-FED6DD51D771}" type="slidenum">
              <a:rPr lang="da-DK"/>
              <a:pPr/>
              <a:t>24</a:t>
            </a:fld>
            <a:endParaRPr lang="da-DK"/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625475" y="1593850"/>
            <a:ext cx="475932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VOLTAGE DROP when loading</a:t>
            </a:r>
            <a:endParaRPr lang="en-US"/>
          </a:p>
        </p:txBody>
      </p:sp>
      <p:pic>
        <p:nvPicPr>
          <p:cNvPr id="409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2376488"/>
            <a:ext cx="3816350" cy="10191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96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6363" y="2305050"/>
            <a:ext cx="4095750" cy="34115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pic>
        <p:nvPicPr>
          <p:cNvPr id="40960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6775" y="3960813"/>
            <a:ext cx="2519363" cy="83978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9609" name="Text Box 9"/>
          <p:cNvSpPr txBox="1">
            <a:spLocks noChangeArrowheads="1"/>
          </p:cNvSpPr>
          <p:nvPr/>
        </p:nvSpPr>
        <p:spPr bwMode="auto">
          <a:xfrm>
            <a:off x="722313" y="3313113"/>
            <a:ext cx="2720975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With doubled C</a:t>
            </a:r>
            <a:r>
              <a:rPr lang="da-DK" baseline="30000"/>
              <a:t>’</a:t>
            </a:r>
            <a:r>
              <a:rPr lang="da-DK" baseline="-25000"/>
              <a:t>n</a:t>
            </a:r>
            <a:endParaRPr lang="en-US"/>
          </a:p>
        </p:txBody>
      </p:sp>
      <p:pic>
        <p:nvPicPr>
          <p:cNvPr id="40961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8213" y="5329238"/>
            <a:ext cx="2447925" cy="11334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09611" name="Text Box 11"/>
          <p:cNvSpPr txBox="1">
            <a:spLocks noChangeArrowheads="1"/>
          </p:cNvSpPr>
          <p:nvPr/>
        </p:nvSpPr>
        <p:spPr bwMode="auto">
          <a:xfrm>
            <a:off x="625475" y="4762500"/>
            <a:ext cx="4411663" cy="460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Optimum number of stages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59339-6307-4CDF-A062-96B28D0D37F2}" type="slidenum">
              <a:rPr lang="da-DK"/>
              <a:pPr/>
              <a:t>25</a:t>
            </a:fld>
            <a:endParaRPr lang="da-DK"/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410629" name="Object 5"/>
          <p:cNvGraphicFramePr>
            <a:graphicFrameLocks noChangeAspect="1"/>
          </p:cNvGraphicFramePr>
          <p:nvPr/>
        </p:nvGraphicFramePr>
        <p:xfrm>
          <a:off x="650875" y="1368425"/>
          <a:ext cx="4103688" cy="2867025"/>
        </p:xfrm>
        <a:graphic>
          <a:graphicData uri="http://schemas.openxmlformats.org/presentationml/2006/ole">
            <p:oleObj spid="_x0000_s410629" name="Document" r:id="rId3" imgW="5524560" imgH="2867040" progId="WP8Doc">
              <p:embed/>
            </p:oleObj>
          </a:graphicData>
        </a:graphic>
      </p:graphicFrame>
      <p:graphicFrame>
        <p:nvGraphicFramePr>
          <p:cNvPr id="410631" name="Object 7"/>
          <p:cNvGraphicFramePr>
            <a:graphicFrameLocks noChangeAspect="1"/>
          </p:cNvGraphicFramePr>
          <p:nvPr/>
        </p:nvGraphicFramePr>
        <p:xfrm>
          <a:off x="577850" y="4392613"/>
          <a:ext cx="5524500" cy="2419350"/>
        </p:xfrm>
        <a:graphic>
          <a:graphicData uri="http://schemas.openxmlformats.org/presentationml/2006/ole">
            <p:oleObj spid="_x0000_s410631" name="Document" r:id="rId4" imgW="5524560" imgH="2419200" progId="WP8Doc">
              <p:embed/>
            </p:oleObj>
          </a:graphicData>
        </a:graphic>
      </p:graphicFrame>
      <p:pic>
        <p:nvPicPr>
          <p:cNvPr id="410635" name="Picture 11" descr="HRS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2813" y="2087563"/>
            <a:ext cx="3525837" cy="367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42EF8-A9E9-45D0-99B5-EB18E618D4C0}" type="slidenum">
              <a:rPr lang="da-DK"/>
              <a:pPr/>
              <a:t>26</a:t>
            </a:fld>
            <a:endParaRPr lang="da-DK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pic>
        <p:nvPicPr>
          <p:cNvPr id="412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1368425"/>
            <a:ext cx="3975100" cy="4699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</p:pic>
      <p:sp>
        <p:nvSpPr>
          <p:cNvPr id="412677" name="Text Box 5"/>
          <p:cNvSpPr txBox="1">
            <a:spLocks noChangeArrowheads="1"/>
          </p:cNvSpPr>
          <p:nvPr/>
        </p:nvSpPr>
        <p:spPr bwMode="auto">
          <a:xfrm>
            <a:off x="4970463" y="2016125"/>
            <a:ext cx="4348162" cy="33813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 lIns="96295" tIns="48148" rIns="96295" bIns="48148">
            <a:spAutoFit/>
          </a:bodyPr>
          <a:lstStyle/>
          <a:p>
            <a:pPr defTabSz="963613"/>
            <a:r>
              <a:rPr lang="da-DK"/>
              <a:t>Very accurate control</a:t>
            </a:r>
          </a:p>
          <a:p>
            <a:pPr defTabSz="963613"/>
            <a:r>
              <a:rPr lang="da-DK"/>
              <a:t>of electric potential</a:t>
            </a:r>
          </a:p>
          <a:p>
            <a:pPr defTabSz="963613"/>
            <a:r>
              <a:rPr lang="da-DK"/>
              <a:t>distribution achieved</a:t>
            </a:r>
          </a:p>
          <a:p>
            <a:pPr defTabSz="963613"/>
            <a:r>
              <a:rPr lang="da-DK"/>
              <a:t>by use of HV resistor</a:t>
            </a:r>
          </a:p>
          <a:p>
            <a:pPr defTabSz="963613"/>
            <a:r>
              <a:rPr lang="da-DK"/>
              <a:t>elements in a helix-wound</a:t>
            </a:r>
          </a:p>
          <a:p>
            <a:pPr defTabSz="963613"/>
            <a:r>
              <a:rPr lang="da-DK"/>
              <a:t>shape.</a:t>
            </a:r>
          </a:p>
          <a:p>
            <a:pPr defTabSz="963613"/>
            <a:endParaRPr lang="da-DK"/>
          </a:p>
          <a:p>
            <a:pPr defTabSz="963613"/>
            <a:r>
              <a:rPr lang="da-DK"/>
              <a:t>Corona should be avoided</a:t>
            </a:r>
          </a:p>
          <a:p>
            <a:pPr defTabSz="963613"/>
            <a:r>
              <a:rPr lang="da-DK"/>
              <a:t>because of leakage current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8634C-1409-4577-B961-DF042182B563}" type="slidenum">
              <a:rPr lang="da-DK"/>
              <a:pPr/>
              <a:t>3</a:t>
            </a:fld>
            <a:endParaRPr lang="da-DK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73764" name="Object 4"/>
          <p:cNvGraphicFramePr>
            <a:graphicFrameLocks noChangeAspect="1"/>
          </p:cNvGraphicFramePr>
          <p:nvPr/>
        </p:nvGraphicFramePr>
        <p:xfrm>
          <a:off x="1082675" y="1439863"/>
          <a:ext cx="6580188" cy="5162550"/>
        </p:xfrm>
        <a:graphic>
          <a:graphicData uri="http://schemas.openxmlformats.org/presentationml/2006/ole">
            <p:oleObj spid="_x0000_s373764" name="Document" r:id="rId3" imgW="5524560" imgH="4334040" progId="WP8Doc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3F11F-10F5-45A2-AD0E-4CF661463B96}" type="slidenum">
              <a:rPr lang="da-DK"/>
              <a:pPr/>
              <a:t>4</a:t>
            </a:fld>
            <a:endParaRPr lang="da-DK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Fundamentals of High Voltage Techniques</a:t>
            </a:r>
            <a:endParaRPr lang="en-US"/>
          </a:p>
        </p:txBody>
      </p:sp>
      <p:pic>
        <p:nvPicPr>
          <p:cNvPr id="425988" name="Picture 4"/>
          <p:cNvPicPr>
            <a:picLocks noChangeAspect="1" noChangeArrowheads="1"/>
          </p:cNvPicPr>
          <p:nvPr/>
        </p:nvPicPr>
        <p:blipFill>
          <a:blip r:embed="rId2" cstate="print"/>
          <a:srcRect l="2094" t="16698" r="49884" b="9833"/>
          <a:stretch>
            <a:fillRect/>
          </a:stretch>
        </p:blipFill>
        <p:spPr bwMode="auto">
          <a:xfrm>
            <a:off x="290513" y="2160588"/>
            <a:ext cx="4103687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5989" name="Picture 5"/>
          <p:cNvPicPr>
            <a:picLocks noChangeAspect="1" noChangeArrowheads="1"/>
          </p:cNvPicPr>
          <p:nvPr>
            <p:ph type="body" idx="1"/>
          </p:nvPr>
        </p:nvPicPr>
        <p:blipFill>
          <a:blip r:embed="rId3" cstate="print"/>
          <a:srcRect l="4187" t="26901" r="51971" b="19481"/>
          <a:stretch>
            <a:fillRect/>
          </a:stretch>
        </p:blipFill>
        <p:spPr>
          <a:xfrm>
            <a:off x="4394200" y="2305050"/>
            <a:ext cx="5086350" cy="3179763"/>
          </a:xfrm>
          <a:noFill/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ABFE5-B4C6-4AFD-9A61-B8245979F310}" type="slidenum">
              <a:rPr lang="da-DK"/>
              <a:pPr/>
              <a:t>5</a:t>
            </a:fld>
            <a:endParaRPr lang="da-DK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Fundamentals of High Voltage Techniques</a:t>
            </a:r>
            <a:endParaRPr lang="en-US"/>
          </a:p>
        </p:txBody>
      </p:sp>
      <p:pic>
        <p:nvPicPr>
          <p:cNvPr id="427012" name="Picture 4"/>
          <p:cNvPicPr>
            <a:picLocks noChangeAspect="1" noChangeArrowheads="1"/>
          </p:cNvPicPr>
          <p:nvPr/>
        </p:nvPicPr>
        <p:blipFill>
          <a:blip r:embed="rId2" cstate="print"/>
          <a:srcRect t="16698" r="51971" b="6494"/>
          <a:stretch>
            <a:fillRect/>
          </a:stretch>
        </p:blipFill>
        <p:spPr bwMode="auto">
          <a:xfrm>
            <a:off x="1658938" y="1657350"/>
            <a:ext cx="5459412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07716-14AE-4A05-B3AE-F17C88A55D68}" type="slidenum">
              <a:rPr lang="da-DK"/>
              <a:pPr/>
              <a:t>6</a:t>
            </a:fld>
            <a:endParaRPr lang="da-DK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74795" name="Object 11"/>
          <p:cNvGraphicFramePr>
            <a:graphicFrameLocks noChangeAspect="1"/>
          </p:cNvGraphicFramePr>
          <p:nvPr/>
        </p:nvGraphicFramePr>
        <p:xfrm>
          <a:off x="1298575" y="2447925"/>
          <a:ext cx="3313113" cy="2760663"/>
        </p:xfrm>
        <a:graphic>
          <a:graphicData uri="http://schemas.openxmlformats.org/presentationml/2006/ole">
            <p:oleObj spid="_x0000_s374795" name="Document" r:id="rId3" imgW="5524560" imgH="2219400" progId="WP8Doc">
              <p:embed/>
            </p:oleObj>
          </a:graphicData>
        </a:graphic>
      </p:graphicFrame>
      <p:graphicFrame>
        <p:nvGraphicFramePr>
          <p:cNvPr id="374796" name="Object 12"/>
          <p:cNvGraphicFramePr>
            <a:graphicFrameLocks noChangeAspect="1"/>
          </p:cNvGraphicFramePr>
          <p:nvPr/>
        </p:nvGraphicFramePr>
        <p:xfrm>
          <a:off x="938213" y="1728788"/>
          <a:ext cx="7416800" cy="293687"/>
        </p:xfrm>
        <a:graphic>
          <a:graphicData uri="http://schemas.openxmlformats.org/presentationml/2006/ole">
            <p:oleObj spid="_x0000_s374796" name="Document" r:id="rId4" imgW="5524560" imgH="219240" progId="WP8Doc">
              <p:embed/>
            </p:oleObj>
          </a:graphicData>
        </a:graphic>
      </p:graphicFrame>
      <p:graphicFrame>
        <p:nvGraphicFramePr>
          <p:cNvPr id="374797" name="Object 13"/>
          <p:cNvGraphicFramePr>
            <a:graphicFrameLocks noChangeAspect="1"/>
          </p:cNvGraphicFramePr>
          <p:nvPr/>
        </p:nvGraphicFramePr>
        <p:xfrm>
          <a:off x="1370013" y="4968875"/>
          <a:ext cx="5524500" cy="1533525"/>
        </p:xfrm>
        <a:graphic>
          <a:graphicData uri="http://schemas.openxmlformats.org/presentationml/2006/ole">
            <p:oleObj spid="_x0000_s374797" name="Document" r:id="rId5" imgW="5524560" imgH="1533600" progId="WP8Doc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FB8E-E999-4278-A2A3-5CF08212ED7C}" type="slidenum">
              <a:rPr lang="da-DK"/>
              <a:pPr/>
              <a:t>7</a:t>
            </a:fld>
            <a:endParaRPr lang="da-DK"/>
          </a:p>
        </p:txBody>
      </p: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92196" name="Object 4"/>
          <p:cNvGraphicFramePr>
            <a:graphicFrameLocks noChangeAspect="1"/>
          </p:cNvGraphicFramePr>
          <p:nvPr/>
        </p:nvGraphicFramePr>
        <p:xfrm>
          <a:off x="1009650" y="2160588"/>
          <a:ext cx="7083425" cy="4140200"/>
        </p:xfrm>
        <a:graphic>
          <a:graphicData uri="http://schemas.openxmlformats.org/presentationml/2006/ole">
            <p:oleObj spid="_x0000_s392196" name="Document" r:id="rId3" imgW="5524560" imgH="3228840" progId="WP8Doc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0A4A-2C09-4DBE-8948-10382038DD93}" type="slidenum">
              <a:rPr lang="da-DK"/>
              <a:pPr/>
              <a:t>8</a:t>
            </a:fld>
            <a:endParaRPr lang="da-DK"/>
          </a:p>
        </p:txBody>
      </p:sp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75812" name="Object 4"/>
          <p:cNvGraphicFramePr>
            <a:graphicFrameLocks noChangeAspect="1"/>
          </p:cNvGraphicFramePr>
          <p:nvPr/>
        </p:nvGraphicFramePr>
        <p:xfrm>
          <a:off x="6699250" y="4392613"/>
          <a:ext cx="2809875" cy="1938337"/>
        </p:xfrm>
        <a:graphic>
          <a:graphicData uri="http://schemas.openxmlformats.org/presentationml/2006/ole">
            <p:oleObj spid="_x0000_s375812" name="Document" r:id="rId3" imgW="5524560" imgH="3228840" progId="WP8Doc">
              <p:embed/>
            </p:oleObj>
          </a:graphicData>
        </a:graphic>
      </p:graphicFrame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506413" y="1512888"/>
          <a:ext cx="6408737" cy="5038725"/>
        </p:xfrm>
        <a:graphic>
          <a:graphicData uri="http://schemas.openxmlformats.org/presentationml/2006/ole">
            <p:oleObj spid="_x0000_s375814" name="Document" r:id="rId4" imgW="5524560" imgH="4600440" progId="WP8Doc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41C6D-07FE-4ABE-AD44-689776687B71}" type="slidenum">
              <a:rPr lang="da-DK"/>
              <a:pPr/>
              <a:t>9</a:t>
            </a:fld>
            <a:endParaRPr lang="da-DK"/>
          </a:p>
        </p:txBody>
      </p:sp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sz="2000"/>
              <a:t>Fundamentals of High Voltage Techniques</a:t>
            </a:r>
            <a:endParaRPr lang="en-US" sz="2000"/>
          </a:p>
        </p:txBody>
      </p:sp>
      <p:graphicFrame>
        <p:nvGraphicFramePr>
          <p:cNvPr id="379908" name="Object 4"/>
          <p:cNvGraphicFramePr>
            <a:graphicFrameLocks noChangeAspect="1"/>
          </p:cNvGraphicFramePr>
          <p:nvPr/>
        </p:nvGraphicFramePr>
        <p:xfrm>
          <a:off x="866775" y="1512888"/>
          <a:ext cx="5524500" cy="4029075"/>
        </p:xfrm>
        <a:graphic>
          <a:graphicData uri="http://schemas.openxmlformats.org/presentationml/2006/ole">
            <p:oleObj spid="_x0000_s379908" name="Document" r:id="rId3" imgW="5524560" imgH="4029120" progId="WP8Doc">
              <p:embed/>
            </p:oleObj>
          </a:graphicData>
        </a:graphic>
      </p:graphicFrame>
      <p:graphicFrame>
        <p:nvGraphicFramePr>
          <p:cNvPr id="379909" name="Object 5"/>
          <p:cNvGraphicFramePr>
            <a:graphicFrameLocks noChangeAspect="1"/>
          </p:cNvGraphicFramePr>
          <p:nvPr/>
        </p:nvGraphicFramePr>
        <p:xfrm>
          <a:off x="2017713" y="5832475"/>
          <a:ext cx="5473700" cy="1020763"/>
        </p:xfrm>
        <a:graphic>
          <a:graphicData uri="http://schemas.openxmlformats.org/presentationml/2006/ole">
            <p:oleObj spid="_x0000_s379909" name="Document" r:id="rId4" imgW="5524560" imgH="800280" progId="WP8Doc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ræsentation 200 dpi vertikal AAU u baggrund">
  <a:themeElements>
    <a:clrScheme name="præsentation 200 dpi vertikal AAU u baggrun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æsentation 200 dpi vertikal AAU u baggrun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6295" tIns="48148" rIns="96295" bIns="48148" numCol="1" anchor="t" anchorCtr="0" compatLnSpc="1">
        <a:prstTxWarp prst="textNoShape">
          <a:avLst/>
        </a:prstTxWarp>
        <a:spAutoFit/>
      </a:bodyPr>
      <a:lstStyle>
        <a:defPPr marL="0" marR="0" indent="0" algn="l" defTabSz="9636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æsentation 200 dpi vertikal AAU u bag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æsentation 200 dpi vertikal AAU u bag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æsentation 200 dpi vertikal AAU u bag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</TotalTime>
  <Words>272</Words>
  <Application>Microsoft Office PowerPoint</Application>
  <PresentationFormat>Custom</PresentationFormat>
  <Paragraphs>86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Verdana</vt:lpstr>
      <vt:lpstr>Wingdings</vt:lpstr>
      <vt:lpstr>præsentation 200 dpi vertikal AAU u baggrund</vt:lpstr>
      <vt:lpstr>Corel WordPerfect 8 Document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  <vt:lpstr>Fundamentals of High Voltage Techniques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Tobias L Rossel</dc:creator>
  <cp:lastModifiedBy>Claus Leth Bak</cp:lastModifiedBy>
  <cp:revision>131</cp:revision>
  <dcterms:created xsi:type="dcterms:W3CDTF">2002-12-14T23:08:56Z</dcterms:created>
  <dcterms:modified xsi:type="dcterms:W3CDTF">2012-09-05T07:45:59Z</dcterms:modified>
</cp:coreProperties>
</file>